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4" r:id="rId1"/>
  </p:sldMasterIdLst>
  <p:notesMasterIdLst>
    <p:notesMasterId r:id="rId13"/>
  </p:notesMasterIdLst>
  <p:handoutMasterIdLst>
    <p:handoutMasterId r:id="rId14"/>
  </p:handoutMasterIdLst>
  <p:sldIdLst>
    <p:sldId id="262" r:id="rId2"/>
    <p:sldId id="389" r:id="rId3"/>
    <p:sldId id="391" r:id="rId4"/>
    <p:sldId id="393" r:id="rId5"/>
    <p:sldId id="383" r:id="rId6"/>
    <p:sldId id="384" r:id="rId7"/>
    <p:sldId id="385" r:id="rId8"/>
    <p:sldId id="386" r:id="rId9"/>
    <p:sldId id="387" r:id="rId10"/>
    <p:sldId id="388" r:id="rId11"/>
    <p:sldId id="348" r:id="rId12"/>
  </p:sldIdLst>
  <p:sldSz cx="12192000" cy="6858000"/>
  <p:notesSz cx="6797675" cy="992822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AE8"/>
    <a:srgbClr val="FFCCCC"/>
    <a:srgbClr val="0033CC"/>
    <a:srgbClr val="E8D0C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淺色樣式 2 - 輔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18" autoAdjust="0"/>
    <p:restoredTop sz="82695" autoAdjust="0"/>
  </p:normalViewPr>
  <p:slideViewPr>
    <p:cSldViewPr snapToGrid="0">
      <p:cViewPr varScale="1">
        <p:scale>
          <a:sx n="55" d="100"/>
          <a:sy n="55" d="100"/>
        </p:scale>
        <p:origin x="53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dLbls>
            <c:dLbl>
              <c:idx val="0"/>
              <c:layout>
                <c:manualLayout>
                  <c:x val="-1.7474976434249063E-2"/>
                  <c:y val="3.9193185743111444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5955686987575"/>
                      <c:h val="0.184991836707486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145-4164-AE62-FE51430CD590}"/>
                </c:ext>
              </c:extLst>
            </c:dLbl>
            <c:dLbl>
              <c:idx val="1"/>
              <c:layout>
                <c:manualLayout>
                  <c:x val="2.9898663710110924E-2"/>
                  <c:y val="3.605402759052144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145-4164-AE62-FE51430CD590}"/>
                </c:ext>
              </c:extLst>
            </c:dLbl>
            <c:dLbl>
              <c:idx val="2"/>
              <c:layout>
                <c:manualLayout>
                  <c:x val="-2.4486590274886066E-3"/>
                  <c:y val="0.2332607919973321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145-4164-AE62-FE51430CD590}"/>
                </c:ext>
              </c:extLst>
            </c:dLbl>
            <c:dLbl>
              <c:idx val="3"/>
              <c:layout>
                <c:manualLayout>
                  <c:x val="-3.9036107373793975E-2"/>
                  <c:y val="-2.461924591569971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145-4164-AE62-FE51430CD590}"/>
                </c:ext>
              </c:extLst>
            </c:dLbl>
            <c:dLbl>
              <c:idx val="4"/>
              <c:layout>
                <c:manualLayout>
                  <c:x val="-6.15707097564566E-2"/>
                  <c:y val="3.6316341946513709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D7-4CB6-935C-DADD7D25B1C2}"/>
                </c:ext>
              </c:extLst>
            </c:dLbl>
            <c:dLbl>
              <c:idx val="6"/>
              <c:layout>
                <c:manualLayout>
                  <c:x val="4.3784869248530228E-2"/>
                  <c:y val="4.5758072391599437E-2"/>
                </c:manualLayout>
              </c:layout>
              <c:tx>
                <c:rich>
                  <a:bodyPr/>
                  <a:lstStyle/>
                  <a:p>
                    <a:pPr>
                      <a:lnSpc>
                        <a:spcPts val="1400"/>
                      </a:lnSpc>
                      <a:defRPr sz="1000">
                        <a:solidFill>
                          <a:schemeClr val="tx1"/>
                        </a:solidFill>
                      </a:defRPr>
                    </a:pPr>
                    <a:r>
                      <a:rPr lang="en-US" altLang="en-US" sz="1000" dirty="0">
                        <a:solidFill>
                          <a:schemeClr val="tx1"/>
                        </a:solidFill>
                      </a:rPr>
                      <a:t>Charity Projects, 16.18%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45-4164-AE62-FE51430CD590}"/>
                </c:ext>
              </c:extLst>
            </c:dLbl>
            <c:dLbl>
              <c:idx val="7"/>
              <c:layout>
                <c:manualLayout>
                  <c:x val="8.2554912156146713E-4"/>
                  <c:y val="3.271840771736616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145-4164-AE62-FE51430CD590}"/>
                </c:ext>
              </c:extLst>
            </c:dLbl>
            <c:dLbl>
              <c:idx val="8"/>
              <c:layout>
                <c:manualLayout>
                  <c:x val="-6.8507330701005292E-4"/>
                  <c:y val="5.0779552416315302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45-4164-AE62-FE51430CD590}"/>
                </c:ext>
              </c:extLst>
            </c:dLbl>
            <c:dLbl>
              <c:idx val="9"/>
              <c:layout>
                <c:manualLayout>
                  <c:x val="2.8266618182035717E-2"/>
                  <c:y val="-5.7806550717800003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AD7-4CB6-935C-DADD7D25B1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lnSpc>
                    <a:spcPts val="1400"/>
                  </a:lnSpc>
                  <a:defRPr sz="1000"/>
                </a:pPr>
                <a:endParaRPr lang="zh-HK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工作表1!$A$2:$A$11</c:f>
              <c:strCache>
                <c:ptCount val="10"/>
                <c:pt idx="0">
                  <c:v>Community Development Services</c:v>
                </c:pt>
                <c:pt idx="1">
                  <c:v>Youth Services</c:v>
                </c:pt>
                <c:pt idx="2">
                  <c:v>Continuing Care</c:v>
                </c:pt>
                <c:pt idx="3">
                  <c:v>Family &amp; Counselling Services</c:v>
                </c:pt>
                <c:pt idx="4">
                  <c:v>Education Services</c:v>
                </c:pt>
                <c:pt idx="5">
                  <c:v>Health Services</c:v>
                </c:pt>
                <c:pt idx="6">
                  <c:v>Charity Projects</c:v>
                </c:pt>
                <c:pt idx="7">
                  <c:v>Integrated Support</c:v>
                </c:pt>
                <c:pt idx="8">
                  <c:v>Social Enterprise</c:v>
                </c:pt>
                <c:pt idx="9">
                  <c:v>Rehabilitation Services</c:v>
                </c:pt>
              </c:strCache>
            </c:strRef>
          </c:cat>
          <c:val>
            <c:numRef>
              <c:f>工作表1!$B$2:$B$11</c:f>
              <c:numCache>
                <c:formatCode>0.00%</c:formatCode>
                <c:ptCount val="10"/>
                <c:pt idx="0">
                  <c:v>3.5799999999999998E-2</c:v>
                </c:pt>
                <c:pt idx="1">
                  <c:v>7.3099999999999998E-2</c:v>
                </c:pt>
                <c:pt idx="2">
                  <c:v>0.27929999999999999</c:v>
                </c:pt>
                <c:pt idx="3">
                  <c:v>3.0300000000000001E-2</c:v>
                </c:pt>
                <c:pt idx="4">
                  <c:v>0.11650000000000001</c:v>
                </c:pt>
                <c:pt idx="5">
                  <c:v>1.6E-2</c:v>
                </c:pt>
                <c:pt idx="6">
                  <c:v>0.18509999999999999</c:v>
                </c:pt>
                <c:pt idx="7">
                  <c:v>6.7400000000000002E-2</c:v>
                </c:pt>
                <c:pt idx="8">
                  <c:v>2.7199999999999998E-2</c:v>
                </c:pt>
                <c:pt idx="9">
                  <c:v>0.16930000000000001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145-4164-AE62-FE51430CD590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E0C80CA-3978-4BB1-84C9-F0B20078E1EC}" type="datetimeFigureOut">
              <a:rPr lang="zh-HK" altLang="en-US"/>
              <a:pPr>
                <a:defRPr/>
              </a:pPr>
              <a:t>19/8/2022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85411CC-C168-4A43-A928-F7DBB35CCDA0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533799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168280A-597B-4019-9ACF-961B4010B34C}" type="datetimeFigureOut">
              <a:rPr lang="zh-HK" altLang="en-US"/>
              <a:pPr>
                <a:defRPr/>
              </a:pPr>
              <a:t>19/8/2022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HK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/>
              <a:t>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HK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AC7DEC2-563D-4EFF-A94E-762D543E7DCF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430648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HK" altLang="en-US" dirty="0"/>
          </a:p>
        </p:txBody>
      </p:sp>
      <p:sp>
        <p:nvSpPr>
          <p:cNvPr id="112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454FFF-DA88-4B22-BF19-D7DE15442FCA}" type="slidenum">
              <a:rPr lang="zh-HK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24846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BDB4-56BB-4D07-91BD-472648436E10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70552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BDB4-56BB-4D07-91BD-472648436E10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07847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C7DEC2-563D-4EFF-A94E-762D543E7DCF}" type="slidenum">
              <a:rPr lang="zh-HK" altLang="en-US" smtClean="0"/>
              <a:pPr>
                <a:defRPr/>
              </a:pPr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25541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C7DEC2-563D-4EFF-A94E-762D543E7DCF}" type="slidenum">
              <a:rPr lang="zh-HK" altLang="en-US" smtClean="0"/>
              <a:pPr>
                <a:defRPr/>
              </a:pPr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59760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C7DEC2-563D-4EFF-A94E-762D543E7DCF}" type="slidenum">
              <a:rPr lang="zh-HK" altLang="en-US" smtClean="0"/>
              <a:pPr>
                <a:defRPr/>
              </a:pPr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59045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C7DEC2-563D-4EFF-A94E-762D543E7DCF}" type="slidenum">
              <a:rPr lang="zh-HK" altLang="en-US" smtClean="0"/>
              <a:pPr>
                <a:defRPr/>
              </a:pPr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40411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C7DEC2-563D-4EFF-A94E-762D543E7DCF}" type="slidenum">
              <a:rPr lang="zh-HK" altLang="en-US" smtClean="0"/>
              <a:pPr>
                <a:defRPr/>
              </a:pPr>
              <a:t>10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96283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C7DEC2-563D-4EFF-A94E-762D543E7DCF}" type="slidenum">
              <a:rPr lang="zh-HK" altLang="en-US" smtClean="0"/>
              <a:pPr>
                <a:defRPr/>
              </a:pPr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62129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3B043-0DE5-4FEB-97E2-A52659707A49}" type="datetime1">
              <a:rPr lang="en-US" altLang="zh-HK"/>
              <a:pPr>
                <a:defRPr/>
              </a:pPr>
              <a:t>8/19/2022</a:t>
            </a:fld>
            <a:endParaRPr lang="en-US" altLang="zh-H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703AC-AEA4-4743-B448-8DB7796F33AA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544169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D66FF-FEC4-4F02-B85B-5629F47A1867}" type="datetime1">
              <a:rPr lang="en-US" altLang="zh-HK"/>
              <a:pPr>
                <a:defRPr/>
              </a:pPr>
              <a:t>8/19/2022</a:t>
            </a:fld>
            <a:endParaRPr lang="en-US" altLang="zh-H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7AECD-6B75-44DA-9E3D-849A9D3BC19E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395015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D87E0-98F8-41A0-8921-88F513EC4A92}" type="datetime1">
              <a:rPr lang="en-US" altLang="zh-HK"/>
              <a:pPr>
                <a:defRPr/>
              </a:pPr>
              <a:t>8/19/2022</a:t>
            </a:fld>
            <a:endParaRPr lang="en-US" altLang="zh-HK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BE457-82DE-4CD6-90E8-5DB207D17E4F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801094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4716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F2B9E-48AE-4C71-9080-D99844B97295}" type="datetime1">
              <a:rPr lang="en-US" altLang="zh-HK"/>
              <a:pPr>
                <a:defRPr/>
              </a:pPr>
              <a:t>8/19/2022</a:t>
            </a:fld>
            <a:endParaRPr lang="en-US" altLang="zh-H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48A1E-9974-4D69-BD7E-52906DA8FCA3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02583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14615-4A4B-4855-AEA6-35879175D8D4}" type="datetime1">
              <a:rPr lang="en-US" altLang="zh-HK"/>
              <a:pPr>
                <a:defRPr/>
              </a:pPr>
              <a:t>8/19/2022</a:t>
            </a:fld>
            <a:endParaRPr lang="en-US" altLang="zh-H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88DF5-9292-4481-9E1E-D360A3AAD756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84511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5A4BB-D687-4967-81BF-A963DD3C564F}" type="datetime1">
              <a:rPr lang="en-US" altLang="zh-HK"/>
              <a:pPr>
                <a:defRPr/>
              </a:pPr>
              <a:t>8/19/2022</a:t>
            </a:fld>
            <a:endParaRPr lang="en-US" altLang="zh-H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18426-72F4-40C7-A5F4-4ABAAFB4D8BB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99714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EE5E4-924A-4947-9C06-2953F7CA25A5}" type="datetime1">
              <a:rPr lang="en-US" altLang="zh-HK"/>
              <a:pPr>
                <a:defRPr/>
              </a:pPr>
              <a:t>8/19/2022</a:t>
            </a:fld>
            <a:endParaRPr lang="en-US" altLang="zh-H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DE2B6-2E06-451C-A385-4EA0225E7A9F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75776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BE41D-5269-4708-8BC0-E02632F28743}" type="datetime1">
              <a:rPr lang="en-US" altLang="zh-HK"/>
              <a:pPr>
                <a:defRPr/>
              </a:pPr>
              <a:t>8/19/2022</a:t>
            </a:fld>
            <a:endParaRPr lang="en-US" altLang="zh-H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4410C-2471-4BFA-94A6-AF2E5AE91F04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27468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2B1D6-A84C-4A50-8916-8EE985B521BA}" type="datetime1">
              <a:rPr lang="en-US" altLang="zh-HK"/>
              <a:pPr>
                <a:defRPr/>
              </a:pPr>
              <a:t>8/19/2022</a:t>
            </a:fld>
            <a:endParaRPr lang="en-US" altLang="zh-HK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8F37F-2510-465E-AB07-97F9DBF7C72B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921638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050B3-98CC-4CEE-B1AB-54741F531ADB}" type="datetime1">
              <a:rPr lang="en-US" altLang="zh-HK"/>
              <a:pPr>
                <a:defRPr/>
              </a:pPr>
              <a:t>8/19/2022</a:t>
            </a:fld>
            <a:endParaRPr lang="en-US" altLang="zh-HK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ECA2737-9C24-4B31-8B91-F8B21513B8C9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265225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2FFB8-215D-4DA2-9926-E6D766CE0D5E}" type="datetime1">
              <a:rPr lang="en-US" altLang="zh-HK"/>
              <a:pPr>
                <a:defRPr/>
              </a:pPr>
              <a:t>8/19/2022</a:t>
            </a:fld>
            <a:endParaRPr lang="en-US" altLang="zh-HK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488F0-DD71-4B1D-96D4-70F5D899CDBD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059850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C53B899-686F-4C49-8B51-A8607712998C}" type="datetime1">
              <a:rPr lang="en-US" altLang="zh-HK"/>
              <a:pPr>
                <a:defRPr/>
              </a:pPr>
              <a:t>8/19/2022</a:t>
            </a:fld>
            <a:endParaRPr lang="en-US" altLang="zh-H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27295A2-7246-4008-92FB-CE94D64943D5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16" r:id="rId2"/>
    <p:sldLayoutId id="2147483922" r:id="rId3"/>
    <p:sldLayoutId id="2147483917" r:id="rId4"/>
    <p:sldLayoutId id="2147483918" r:id="rId5"/>
    <p:sldLayoutId id="2147483919" r:id="rId6"/>
    <p:sldLayoutId id="2147483923" r:id="rId7"/>
    <p:sldLayoutId id="2147483924" r:id="rId8"/>
    <p:sldLayoutId id="2147483925" r:id="rId9"/>
    <p:sldLayoutId id="2147483920" r:id="rId10"/>
    <p:sldLayoutId id="2147483926" r:id="rId11"/>
    <p:sldLayoutId id="2147483928" r:id="rId12"/>
  </p:sldLayoutIdLst>
  <p:hf sldNum="0"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691" y="1400025"/>
            <a:ext cx="1387849" cy="131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-1" y="3203986"/>
            <a:ext cx="1214723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4400" b="1" dirty="0">
                <a:latin typeface="Arial" panose="020B0604020202020204" pitchFamily="34" charset="0"/>
                <a:cs typeface="Arial" panose="020B0604020202020204" pitchFamily="34" charset="0"/>
              </a:rPr>
              <a:t>Fill the gap for a better community!</a:t>
            </a:r>
          </a:p>
          <a:p>
            <a:pPr algn="ctr"/>
            <a:r>
              <a:rPr lang="en-US" altLang="zh-HK" sz="2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Profile of St. James’ Settlement</a:t>
            </a:r>
          </a:p>
          <a:p>
            <a:pPr algn="ctr"/>
            <a:r>
              <a:rPr lang="zh-TW" altLang="en-US" sz="3600" b="1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聖雅各福群會</a:t>
            </a:r>
            <a:endParaRPr lang="en-US" altLang="zh-TW" sz="3600" b="1" dirty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algn="ctr"/>
            <a:r>
              <a:rPr lang="en-US" altLang="zh-HK" sz="2400" b="1" dirty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Since 1949</a:t>
            </a:r>
          </a:p>
          <a:p>
            <a:pPr algn="ctr"/>
            <a:endParaRPr lang="en-US" altLang="zh-HK" sz="28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zh-HK" sz="28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zh-HK" sz="28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zh-HK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zh-HK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type="body" sz="quarter" idx="10"/>
          </p:nvPr>
        </p:nvSpPr>
        <p:spPr>
          <a:xfrm>
            <a:off x="653142" y="2350792"/>
            <a:ext cx="11538858" cy="768085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HK" sz="2600" dirty="0">
                <a:latin typeface="Arial" panose="020B0604020202020204" pitchFamily="34" charset="0"/>
              </a:rPr>
              <a:t>VIVA Blue House Conservation and Revitalization Project </a:t>
            </a:r>
          </a:p>
          <a:p>
            <a:pPr algn="l"/>
            <a:r>
              <a:rPr lang="en-US" altLang="zh-TW" sz="2600" dirty="0">
                <a:latin typeface="Arial" panose="020B0604020202020204" pitchFamily="34" charset="0"/>
              </a:rPr>
              <a:t>     We </a:t>
            </a:r>
            <a:r>
              <a:rPr lang="zh-HK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嘩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藍屋建築群保育活化計劃</a:t>
            </a:r>
            <a:endParaRPr lang="en-US" altLang="zh-HK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HK" sz="2600" dirty="0">
                <a:latin typeface="Arial" panose="020B0604020202020204" pitchFamily="34" charset="0"/>
              </a:rPr>
              <a:t>Local Ginger – Blue House Café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HK" sz="2600" dirty="0">
                <a:latin typeface="Arial" panose="020B0604020202020204" pitchFamily="34" charset="0"/>
              </a:rPr>
              <a:t>Green Ladies / Green Little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HK" sz="2600" dirty="0">
                <a:latin typeface="Arial" panose="020B0604020202020204" pitchFamily="34" charset="0"/>
              </a:rPr>
              <a:t>Ground Works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土作坊</a:t>
            </a:r>
            <a:endParaRPr lang="en-US" altLang="zh-HK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TW" sz="2600" dirty="0">
                <a:latin typeface="Arial" panose="020B0604020202020204" pitchFamily="34" charset="0"/>
              </a:rPr>
              <a:t>Mustard Seed Bakery 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杍陽烘焙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HK" altLang="en-US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-78017"/>
            <a:ext cx="12192000" cy="1092902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其他項目及社會企業</a:t>
            </a:r>
            <a:endParaRPr lang="zh-HK" altLang="en-US" b="1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pic>
        <p:nvPicPr>
          <p:cNvPr id="4098" name="Picture 2" descr="https://www.heritage.gov.hk/images/rhbtp/batch2Result/BlueHouseCluster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877"/>
          <a:stretch/>
        </p:blipFill>
        <p:spPr bwMode="auto">
          <a:xfrm>
            <a:off x="8741897" y="3637503"/>
            <a:ext cx="3277437" cy="256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756" r="-1344" b="14668"/>
          <a:stretch/>
        </p:blipFill>
        <p:spPr>
          <a:xfrm>
            <a:off x="180086" y="4280598"/>
            <a:ext cx="2864564" cy="1920420"/>
          </a:xfrm>
          <a:prstGeom prst="rect">
            <a:avLst/>
          </a:prstGeom>
        </p:spPr>
      </p:pic>
      <p:pic>
        <p:nvPicPr>
          <p:cNvPr id="1026" name="Picture 2" descr="聖雅各福群會- 社會企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650" y="4278432"/>
            <a:ext cx="2883877" cy="192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籽陽烘焙Mustard Seed Bakery 聖雅各福群會, 12/F, Jockey Club Social Services Building,  100 Kennedy Road, Wanchai, Hong Kong, Hong Kong (2021)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t="5048" r="2624" b="5156"/>
          <a:stretch/>
        </p:blipFill>
        <p:spPr bwMode="auto">
          <a:xfrm>
            <a:off x="6012815" y="4278431"/>
            <a:ext cx="2679967" cy="1922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688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656137"/>
            <a:ext cx="12191999" cy="1449387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HK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br>
              <a:rPr lang="en-US" altLang="zh-HK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zh-HK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HK" sz="3100" i="1" dirty="0">
                <a:latin typeface="Arial" panose="020B0604020202020204" pitchFamily="34" charset="0"/>
                <a:cs typeface="Arial" panose="020B0604020202020204" pitchFamily="34" charset="0"/>
              </a:rPr>
              <a:t>Let’s join together to achieve </a:t>
            </a:r>
            <a:br>
              <a:rPr lang="en-US" altLang="zh-HK" sz="31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HK" sz="3100" i="1" dirty="0">
                <a:latin typeface="Arial" panose="020B0604020202020204" pitchFamily="34" charset="0"/>
                <a:cs typeface="Arial" panose="020B0604020202020204" pitchFamily="34" charset="0"/>
              </a:rPr>
              <a:t>the ultimate goal of creating both social value and corporate value !</a:t>
            </a:r>
            <a:br>
              <a:rPr lang="en-US" altLang="zh-HK" sz="3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zh-HK" sz="3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zh-HK" sz="3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altLang="en-US" sz="3600" b="1" i="1" dirty="0"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歡迎加入聖雅各福群會</a:t>
            </a:r>
            <a:br>
              <a:rPr lang="en-US" altLang="zh-TW" sz="3600" b="1" i="1" dirty="0"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</a:br>
            <a:r>
              <a:rPr lang="zh-TW" altLang="en-US" sz="3600" b="1" i="1" dirty="0"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共同建立融合、和諧的社會</a:t>
            </a:r>
            <a:br>
              <a:rPr lang="en-US" altLang="zh-HK" sz="3600" b="1" i="1" dirty="0"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</a:br>
            <a:br>
              <a:rPr lang="en-US" altLang="zh-HK" sz="3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HK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606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" t="3056" r="-728" b="11300"/>
          <a:stretch/>
        </p:blipFill>
        <p:spPr>
          <a:xfrm>
            <a:off x="1" y="2"/>
            <a:ext cx="12306748" cy="6875487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-1" y="0"/>
            <a:ext cx="12306748" cy="707886"/>
          </a:xfrm>
          <a:prstGeom prst="rect">
            <a:avLst/>
          </a:prstGeom>
          <a:solidFill>
            <a:schemeClr val="bg2">
              <a:alpha val="48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HK" sz="4000" b="1" spc="-51" dirty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72 </a:t>
            </a:r>
            <a:r>
              <a:rPr lang="zh-TW" altLang="en-US" sz="2670" b="1" spc="-5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個</a:t>
            </a:r>
            <a:r>
              <a:rPr lang="zh-TW" altLang="en-US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服務點</a:t>
            </a:r>
            <a:r>
              <a:rPr lang="en-US" altLang="zh-H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TW" altLang="en-US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每年</a:t>
            </a:r>
            <a:r>
              <a:rPr lang="zh-TW" altLang="en-US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服務</a:t>
            </a:r>
            <a:r>
              <a:rPr lang="en-US" altLang="zh-HK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2,300,000</a:t>
            </a:r>
            <a:r>
              <a:rPr lang="zh-TW" altLang="en-US" sz="4000" b="1" spc="-51" dirty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人次</a:t>
            </a:r>
            <a:r>
              <a:rPr lang="en-US" altLang="zh-HK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HK" sz="4000" b="1" spc="-51" dirty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1,900</a:t>
            </a:r>
            <a:r>
              <a:rPr lang="en-US" altLang="zh-HK" sz="3600" b="1" spc="-5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zh-TW" altLang="en-US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名職員</a:t>
            </a:r>
            <a:endParaRPr lang="zh-HK" altLang="en-US" sz="2667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869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2"/>
                </a:solidFill>
              </a:rPr>
              <a:t>核心價值 </a:t>
            </a:r>
            <a:r>
              <a:rPr lang="en-US" altLang="zh-HK" b="1" dirty="0">
                <a:solidFill>
                  <a:schemeClr val="accent2"/>
                </a:solidFill>
              </a:rPr>
              <a:t>Core Values</a:t>
            </a:r>
            <a:endParaRPr lang="zh-HK" altLang="en-US" b="1" dirty="0">
              <a:solidFill>
                <a:schemeClr val="accent2"/>
              </a:solidFill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959233" y="708882"/>
            <a:ext cx="8229600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H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HK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passionate and genuine          </a:t>
            </a:r>
          </a:p>
          <a:p>
            <a:r>
              <a:rPr lang="en-US" altLang="zh-HK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Innovate with open-mindedness    </a:t>
            </a:r>
          </a:p>
          <a:p>
            <a:r>
              <a:rPr lang="en-US" altLang="zh-HK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Embrace respect &amp; autonomy         </a:t>
            </a:r>
          </a:p>
          <a:p>
            <a:r>
              <a:rPr lang="en-US" altLang="zh-HK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Pursue social justice                         </a:t>
            </a:r>
            <a:endParaRPr lang="zh-HK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1710" y="4485118"/>
            <a:ext cx="12190289" cy="2147609"/>
            <a:chOff x="172063" y="4310487"/>
            <a:chExt cx="8845312" cy="1634333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063" y="4310487"/>
              <a:ext cx="2181307" cy="1634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E:\視像問藥\_DSC397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523" y="4351215"/>
              <a:ext cx="2307979" cy="1593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圖片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6" t="9571" r="8004"/>
            <a:stretch/>
          </p:blipFill>
          <p:spPr bwMode="auto">
            <a:xfrm>
              <a:off x="4518798" y="4351215"/>
              <a:ext cx="2319470" cy="1593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8268" y="4358995"/>
              <a:ext cx="2179107" cy="1585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內容版面配置區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09" r="2137" b="18916"/>
          <a:stretch/>
        </p:blipFill>
        <p:spPr>
          <a:xfrm>
            <a:off x="7440833" y="1412776"/>
            <a:ext cx="3527075" cy="229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50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聖雅各福群會服務</a:t>
            </a:r>
            <a:endParaRPr lang="zh-HK" altLang="en-US" b="1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內容版面配置區 3"/>
          <p:cNvSpPr txBox="1">
            <a:spLocks/>
          </p:cNvSpPr>
          <p:nvPr/>
        </p:nvSpPr>
        <p:spPr>
          <a:xfrm>
            <a:off x="5943600" y="2084851"/>
            <a:ext cx="5874327" cy="307234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HK" sz="2133" dirty="0"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</a:p>
          <a:p>
            <a:pPr marL="0" indent="0">
              <a:buNone/>
            </a:pPr>
            <a:endParaRPr lang="en-US" altLang="zh-HK" sz="21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HK" sz="2133" dirty="0">
                <a:latin typeface="Arial" panose="020B0604020202020204" pitchFamily="34" charset="0"/>
                <a:cs typeface="Arial" panose="020B0604020202020204" pitchFamily="34" charset="0"/>
              </a:rPr>
              <a:t>Territory-wide </a:t>
            </a:r>
            <a:r>
              <a:rPr lang="zh-TW" altLang="en-US" sz="2133" dirty="0">
                <a:latin typeface="Arial" panose="020B0604020202020204" pitchFamily="34" charset="0"/>
                <a:cs typeface="Arial" panose="020B0604020202020204" pitchFamily="34" charset="0"/>
              </a:rPr>
              <a:t>全港性</a:t>
            </a:r>
            <a:endParaRPr lang="en-US" altLang="zh-HK" sz="21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HK" sz="2133" dirty="0">
                <a:latin typeface="Arial" panose="020B0604020202020204" pitchFamily="34" charset="0"/>
                <a:cs typeface="Arial" panose="020B0604020202020204" pitchFamily="34" charset="0"/>
              </a:rPr>
              <a:t>For all ages – from cradle to grave</a:t>
            </a:r>
            <a:r>
              <a:rPr lang="zh-TW" altLang="en-US" sz="2133" dirty="0">
                <a:latin typeface="Arial" panose="020B0604020202020204" pitchFamily="34" charset="0"/>
                <a:cs typeface="Arial" panose="020B0604020202020204" pitchFamily="34" charset="0"/>
              </a:rPr>
              <a:t>無分年齡</a:t>
            </a:r>
            <a:endParaRPr lang="en-US" altLang="zh-HK" sz="21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HK" sz="2133" dirty="0">
                <a:latin typeface="Arial" panose="020B0604020202020204" pitchFamily="34" charset="0"/>
                <a:cs typeface="Arial" panose="020B0604020202020204" pitchFamily="34" charset="0"/>
              </a:rPr>
              <a:t>Preventive to remedial </a:t>
            </a:r>
            <a:r>
              <a:rPr lang="zh-TW" altLang="en-US" sz="2133" dirty="0">
                <a:latin typeface="Arial" panose="020B0604020202020204" pitchFamily="34" charset="0"/>
                <a:cs typeface="Arial" panose="020B0604020202020204" pitchFamily="34" charset="0"/>
              </a:rPr>
              <a:t>由預防及至補救</a:t>
            </a:r>
            <a:endParaRPr lang="en-US" altLang="zh-HK" sz="21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HK" sz="2133" dirty="0">
                <a:latin typeface="Arial" panose="020B0604020202020204" pitchFamily="34" charset="0"/>
                <a:cs typeface="Arial" panose="020B0604020202020204" pitchFamily="34" charset="0"/>
              </a:rPr>
              <a:t>Community support to residential care</a:t>
            </a:r>
          </a:p>
          <a:p>
            <a:pPr marL="0" indent="0">
              <a:buNone/>
            </a:pPr>
            <a:r>
              <a:rPr lang="en-US" altLang="zh-HK" sz="2133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zh-TW" altLang="en-US" sz="2133" dirty="0">
                <a:latin typeface="Arial" panose="020B0604020202020204" pitchFamily="34" charset="0"/>
                <a:cs typeface="Arial" panose="020B0604020202020204" pitchFamily="34" charset="0"/>
              </a:rPr>
              <a:t>社區支援及至住宿服務</a:t>
            </a:r>
            <a:endParaRPr lang="zh-HK" altLang="en-US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圖表 4"/>
          <p:cNvGraphicFramePr/>
          <p:nvPr>
            <p:extLst>
              <p:ext uri="{D42A27DB-BD31-4B8C-83A1-F6EECF244321}">
                <p14:modId xmlns:p14="http://schemas.microsoft.com/office/powerpoint/2010/main" val="2681767418"/>
              </p:ext>
            </p:extLst>
          </p:nvPr>
        </p:nvGraphicFramePr>
        <p:xfrm>
          <a:off x="1103446" y="1144497"/>
          <a:ext cx="4680521" cy="5400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79708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type="body" sz="quarter" idx="10"/>
          </p:nvPr>
        </p:nvSpPr>
        <p:spPr>
          <a:xfrm>
            <a:off x="304800" y="2403935"/>
            <a:ext cx="11582400" cy="768085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HK" sz="2600" dirty="0">
                <a:latin typeface="Arial" panose="020B0604020202020204" pitchFamily="34" charset="0"/>
              </a:rPr>
              <a:t>Grant-in-aid Brightens Children’s Lives  </a:t>
            </a:r>
            <a:r>
              <a:rPr lang="zh-TW" altLang="en-US" sz="2600" dirty="0">
                <a:latin typeface="Arial" panose="020B0604020202020204" pitchFamily="34" charset="0"/>
              </a:rPr>
              <a:t>助學改變未來</a:t>
            </a:r>
            <a:endParaRPr lang="en-US" altLang="zh-HK" sz="2600" dirty="0">
              <a:latin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HK" sz="2600" dirty="0" err="1">
                <a:latin typeface="Arial" panose="020B0604020202020204" pitchFamily="34" charset="0"/>
              </a:rPr>
              <a:t>TeenS’</a:t>
            </a:r>
            <a:r>
              <a:rPr lang="en-US" altLang="zh-HK" sz="2600" dirty="0">
                <a:latin typeface="Arial" panose="020B0604020202020204" pitchFamily="34" charset="0"/>
              </a:rPr>
              <a:t> Group – extended hour after-school care </a:t>
            </a:r>
            <a:r>
              <a:rPr lang="zh-TW" altLang="en-US" sz="2600" dirty="0">
                <a:latin typeface="Arial" panose="020B0604020202020204" pitchFamily="34" charset="0"/>
              </a:rPr>
              <a:t>青苗周同學會課後支援服務</a:t>
            </a:r>
            <a:endParaRPr lang="en-US" altLang="zh-HK" sz="2600" dirty="0">
              <a:latin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HK" sz="2600" dirty="0">
                <a:latin typeface="Arial" panose="020B0604020202020204" pitchFamily="34" charset="0"/>
              </a:rPr>
              <a:t>Uncle James Child Development Centre </a:t>
            </a:r>
            <a:r>
              <a:rPr lang="zh-TW" altLang="en-US" sz="2600" dirty="0">
                <a:latin typeface="Arial" panose="020B0604020202020204" pitchFamily="34" charset="0"/>
              </a:rPr>
              <a:t>樂寧兒童發展中心</a:t>
            </a:r>
            <a:endParaRPr lang="en-US" altLang="zh-HK" sz="2600" dirty="0">
              <a:latin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HK" sz="2600" dirty="0">
                <a:latin typeface="Arial" panose="020B0604020202020204" pitchFamily="34" charset="0"/>
              </a:rPr>
              <a:t>Parent-SEN child Project in New Territories West </a:t>
            </a:r>
            <a:r>
              <a:rPr lang="zh-TW" altLang="en-US" sz="2600" dirty="0">
                <a:latin typeface="Arial" panose="020B0604020202020204" pitchFamily="34" charset="0"/>
              </a:rPr>
              <a:t>特殊學習需要</a:t>
            </a:r>
            <a:endParaRPr lang="en-US" altLang="zh-HK" sz="2600" dirty="0">
              <a:latin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HK" sz="2600" dirty="0">
                <a:latin typeface="Arial" panose="020B0604020202020204" pitchFamily="34" charset="0"/>
              </a:rPr>
              <a:t>SOWGOOD! Positive Education Centre </a:t>
            </a:r>
            <a:r>
              <a:rPr lang="zh-TW" altLang="en-US" sz="2600" dirty="0">
                <a:latin typeface="Arial" panose="020B0604020202020204" pitchFamily="34" charset="0"/>
              </a:rPr>
              <a:t>正向品格教育館</a:t>
            </a:r>
            <a:r>
              <a:rPr lang="en-US" altLang="zh-HK" sz="2600" dirty="0">
                <a:latin typeface="Arial" panose="020B0604020202020204" pitchFamily="34" charset="0"/>
              </a:rPr>
              <a:t>  </a:t>
            </a:r>
            <a:endParaRPr lang="zh-HK" altLang="en-US" sz="2600" dirty="0">
              <a:latin typeface="Arial" panose="020B0604020202020204" pitchFamily="34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-13200" y="55975"/>
            <a:ext cx="12205200" cy="144938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zh-TW" altLang="en-US" b="1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兒童服務</a:t>
            </a:r>
            <a:endParaRPr lang="zh-HK" altLang="en-US" b="1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pic>
        <p:nvPicPr>
          <p:cNvPr id="1027" name="Picture 3" descr="C:\Users\helen.yan\Documents\Annual Report\2014-15 Annual Report\D1. Service Reports\Photos Service Report 07 CHA\P86 Photo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0" y="-7067549"/>
            <a:ext cx="2520000" cy="141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50"/>
          <a:stretch/>
        </p:blipFill>
        <p:spPr>
          <a:xfrm>
            <a:off x="4095617" y="4478165"/>
            <a:ext cx="2396067" cy="1600273"/>
          </a:xfrm>
          <a:prstGeom prst="rect">
            <a:avLst/>
          </a:prstGeom>
        </p:spPr>
      </p:pic>
      <p:pic>
        <p:nvPicPr>
          <p:cNvPr id="7" name="圖片 6" descr="C:\Users\helen.yan\Documents\Annual Report\2014-15 Annual Report\D1. Service Reports\Photos Service Report 07 CHA\P86 Photo 2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77"/>
          <a:stretch/>
        </p:blipFill>
        <p:spPr bwMode="auto">
          <a:xfrm>
            <a:off x="1203784" y="4453467"/>
            <a:ext cx="2765378" cy="1624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 descr="C:\Users\helen.yan\Documents\Annual Report\2014-15 Annual Report\B. Corporate Partnership &amp; Alliance Projects\P29 Photos Aedas\Aedas 3 P31536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197" y="3143344"/>
            <a:ext cx="2151868" cy="293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490" y="3991011"/>
            <a:ext cx="3131143" cy="208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45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type="body" sz="quarter" idx="10"/>
          </p:nvPr>
        </p:nvSpPr>
        <p:spPr>
          <a:xfrm>
            <a:off x="368904" y="2078129"/>
            <a:ext cx="11192933" cy="768085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HK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Career Sparkle </a:t>
            </a:r>
            <a:r>
              <a:rPr lang="zh-TW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生涯規劃服務</a:t>
            </a:r>
            <a:endParaRPr lang="en-US" altLang="zh-HK" sz="26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HK" sz="2600" dirty="0">
                <a:latin typeface="Arial" panose="020B0604020202020204" pitchFamily="34" charset="0"/>
              </a:rPr>
              <a:t>“I AM” Youth Portal 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青年職學平台</a:t>
            </a:r>
            <a:endParaRPr lang="en-US" altLang="zh-HK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HK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IMPROVEd</a:t>
            </a:r>
            <a:r>
              <a:rPr lang="en-US" altLang="zh-HK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Youth Career Blueprint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HK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‘SUN Teens’ Youth Mental Health Project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altLang="zh-HK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    </a:t>
            </a:r>
            <a:r>
              <a:rPr lang="zh-TW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青少年精神健康計劃</a:t>
            </a:r>
            <a:endParaRPr lang="en-US" altLang="zh-HK" sz="26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-110515"/>
            <a:ext cx="12192000" cy="1250684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zh-TW" altLang="en-US" b="1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青年服務</a:t>
            </a:r>
            <a:endParaRPr lang="zh-HK" altLang="en-US" b="1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pic>
        <p:nvPicPr>
          <p:cNvPr id="4" name="Picture 2" descr="C:\Users\helen.yan\Documents\Annual Report\2013-14 Annual Report\C SJS Kennedy Road Redevlopment Project\JC SSB Photos\Youth\IMG_38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8"/>
          <a:stretch/>
        </p:blipFill>
        <p:spPr bwMode="auto">
          <a:xfrm>
            <a:off x="9830080" y="2161221"/>
            <a:ext cx="2193911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484" y="3923677"/>
            <a:ext cx="3460026" cy="2305735"/>
          </a:xfrm>
          <a:prstGeom prst="rect">
            <a:avLst/>
          </a:prstGeom>
        </p:spPr>
      </p:pic>
      <p:pic>
        <p:nvPicPr>
          <p:cNvPr id="6" name="內容版面配置區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406" y="3923677"/>
            <a:ext cx="3459585" cy="2305735"/>
          </a:xfrm>
          <a:prstGeom prst="rect">
            <a:avLst/>
          </a:prstGeom>
        </p:spPr>
      </p:pic>
      <p:pic>
        <p:nvPicPr>
          <p:cNvPr id="7" name="圖片 6" descr="IMG_4287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 t="6268" r="5190" b="7770"/>
          <a:stretch/>
        </p:blipFill>
        <p:spPr bwMode="auto">
          <a:xfrm>
            <a:off x="7538813" y="2184401"/>
            <a:ext cx="2193911" cy="1599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 descr="P6280196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5" t="7045" r="7756" b="8624"/>
          <a:stretch/>
        </p:blipFill>
        <p:spPr bwMode="auto">
          <a:xfrm>
            <a:off x="2286000" y="3923677"/>
            <a:ext cx="2543310" cy="23057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9210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type="body" sz="quarter" idx="10"/>
          </p:nvPr>
        </p:nvSpPr>
        <p:spPr>
          <a:xfrm>
            <a:off x="908311" y="2958424"/>
            <a:ext cx="11159758" cy="768085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altLang="zh-HK" sz="2600" dirty="0">
                <a:latin typeface="Arial" panose="020B0604020202020204" pitchFamily="34" charset="0"/>
              </a:rPr>
              <a:t> Kin Chi Dementia Care Support Service Centre and Brain Health Hub</a:t>
            </a:r>
          </a:p>
          <a:p>
            <a:pPr algn="l"/>
            <a:r>
              <a:rPr lang="en-US" altLang="zh-HK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認知障礙症支援服務</a:t>
            </a:r>
            <a:endParaRPr lang="en-US" altLang="zh-HK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HK" sz="2600" dirty="0">
                <a:latin typeface="Arial" panose="020B0604020202020204" pitchFamily="34" charset="0"/>
              </a:rPr>
              <a:t> Jockey Club Charles Kao Brain Health Services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TW" sz="2600" dirty="0">
                <a:latin typeface="Arial" panose="020B0604020202020204" pitchFamily="34" charset="0"/>
              </a:rPr>
              <a:t> 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賽馬會高錕腦伴同行流動車服務</a:t>
            </a:r>
            <a:endParaRPr lang="en-US" altLang="zh-HK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HK" sz="2600" dirty="0">
                <a:latin typeface="Arial" panose="020B0604020202020204" pitchFamily="34" charset="0"/>
              </a:rPr>
              <a:t> Funeral Navigation Service 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後顧無憂規劃服務</a:t>
            </a:r>
            <a:endParaRPr lang="en-US" altLang="zh-HK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HK" sz="2600" dirty="0">
                <a:latin typeface="Arial" panose="020B0604020202020204" pitchFamily="34" charset="0"/>
              </a:rPr>
              <a:t> Home Repair &amp; Maintenance Service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家居維修服務</a:t>
            </a:r>
            <a:endParaRPr lang="en-US" altLang="zh-HK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HK" sz="2600" dirty="0">
                <a:latin typeface="Arial" panose="020B0604020202020204" pitchFamily="34" charset="0"/>
              </a:rPr>
              <a:t> Stroke Recovery Program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中風康復</a:t>
            </a:r>
            <a:endParaRPr lang="en-US" altLang="zh-HK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HK" sz="2600" dirty="0">
                <a:latin typeface="Arial" panose="020B0604020202020204" pitchFamily="34" charset="0"/>
              </a:rPr>
              <a:t> 656carer.com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照顧者好幫搜</a:t>
            </a:r>
            <a:endParaRPr lang="zh-HK" altLang="en-US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-24672"/>
            <a:ext cx="12192000" cy="1250572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持續照顧服務</a:t>
            </a:r>
            <a:endParaRPr lang="zh-HK" altLang="en-US" b="1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pic>
        <p:nvPicPr>
          <p:cNvPr id="4" name="Picture 2" descr="流動車戶外講座01201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3"/>
          <a:stretch/>
        </p:blipFill>
        <p:spPr bwMode="auto">
          <a:xfrm>
            <a:off x="9212968" y="4346198"/>
            <a:ext cx="2855101" cy="181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helen.yan\Documents\Annual Report\2013-14 Annual Report\C SJS Kennedy Road Redevlopment Project\JC SSB Photos\P36-45 Photos to Anita\P38a BZ2U09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5184" b="3926"/>
          <a:stretch/>
        </p:blipFill>
        <p:spPr bwMode="auto">
          <a:xfrm>
            <a:off x="9212968" y="2516293"/>
            <a:ext cx="2855101" cy="165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後顧無憂規劃面見"/>
          <p:cNvPicPr>
            <a:picLocks noChangeAspect="1" noChangeArrowheads="1"/>
          </p:cNvPicPr>
          <p:nvPr/>
        </p:nvPicPr>
        <p:blipFill>
          <a:blip r:embed="rId5" cstate="print">
            <a:lum bright="30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795" y="4375957"/>
            <a:ext cx="2670270" cy="1797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217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type="body" sz="quarter" idx="10"/>
          </p:nvPr>
        </p:nvSpPr>
        <p:spPr>
          <a:xfrm>
            <a:off x="336620" y="2627192"/>
            <a:ext cx="11518760" cy="768085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HK" sz="2600" dirty="0">
                <a:latin typeface="Arial" panose="020B0604020202020204" pitchFamily="34" charset="0"/>
              </a:rPr>
              <a:t>Upcycling Centre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升級再造中心</a:t>
            </a:r>
            <a:endParaRPr lang="en-US" altLang="zh-HK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HK" sz="2600" dirty="0" err="1">
                <a:latin typeface="Arial" panose="020B0604020202020204" pitchFamily="34" charset="0"/>
              </a:rPr>
              <a:t>Artspiration</a:t>
            </a:r>
            <a:r>
              <a:rPr lang="en-US" altLang="zh-HK" sz="2600" dirty="0">
                <a:latin typeface="Arial" panose="020B0604020202020204" pitchFamily="34" charset="0"/>
              </a:rPr>
              <a:t> Academy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啟藝學苑</a:t>
            </a:r>
            <a:endParaRPr lang="en-US" altLang="zh-HK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HK" sz="2600" dirty="0">
                <a:latin typeface="Arial" panose="020B0604020202020204" pitchFamily="34" charset="0"/>
              </a:rPr>
              <a:t>St. James’ Creation – Ceramics</a:t>
            </a:r>
            <a:r>
              <a:rPr lang="en-US" altLang="zh-TW" sz="2600" dirty="0">
                <a:latin typeface="Arial" panose="020B0604020202020204" pitchFamily="34" charset="0"/>
              </a:rPr>
              <a:t>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藝想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陶藝</a:t>
            </a:r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HK" sz="2600" dirty="0">
                <a:latin typeface="Arial" panose="020B0604020202020204" pitchFamily="34" charset="0"/>
              </a:rPr>
              <a:t>Family Joy Spot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家庭喜點 家長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親屬資源中心</a:t>
            </a:r>
            <a:endParaRPr lang="en-US" altLang="zh-HK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HK" sz="2600" dirty="0">
                <a:latin typeface="Arial" panose="020B0604020202020204" pitchFamily="34" charset="0"/>
              </a:rPr>
              <a:t>(M</a:t>
            </a:r>
            <a:r>
              <a:rPr lang="en-US" altLang="zh-HK" sz="2600" dirty="0">
                <a:latin typeface="Arial" panose="020B0604020202020204" pitchFamily="34" charset="0"/>
                <a:sym typeface="Wingdings" panose="05000000000000000000" pitchFamily="2" charset="2"/>
              </a:rPr>
              <a:t>:) Drive Mental Health Project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精靈寶庫 精神健康流動車</a:t>
            </a:r>
            <a:endParaRPr lang="en-US" altLang="zh-HK" sz="26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HK" sz="2600" dirty="0">
                <a:latin typeface="Arial" panose="020B0604020202020204" pitchFamily="34" charset="0"/>
                <a:sym typeface="Wingdings" panose="05000000000000000000" pitchFamily="2" charset="2"/>
              </a:rPr>
              <a:t>Optimal Chapter on End-of-life Planning for Persons</a:t>
            </a:r>
          </a:p>
          <a:p>
            <a:pPr algn="l"/>
            <a:r>
              <a:rPr lang="en-US" altLang="zh-HK" sz="2600" dirty="0">
                <a:latin typeface="Arial" panose="020B0604020202020204" pitchFamily="34" charset="0"/>
                <a:sym typeface="Wingdings" panose="05000000000000000000" pitchFamily="2" charset="2"/>
              </a:rPr>
              <a:t>     with Intellectual Disabilities</a:t>
            </a:r>
          </a:p>
          <a:p>
            <a:pPr algn="l"/>
            <a:r>
              <a:rPr lang="zh-TW" altLang="en-US" sz="2600" dirty="0">
                <a:latin typeface="Arial" panose="020B0604020202020204" pitchFamily="34" charset="0"/>
                <a:sym typeface="Wingdings" panose="05000000000000000000" pitchFamily="2" charset="2"/>
              </a:rPr>
              <a:t>    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完美生命教育支援服務</a:t>
            </a:r>
            <a:endParaRPr lang="zh-HK" altLang="en-US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56196"/>
            <a:ext cx="12192000" cy="981423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復康服務</a:t>
            </a:r>
            <a:endParaRPr lang="zh-HK" altLang="en-US" b="1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251" y="4371073"/>
            <a:ext cx="2645859" cy="177580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726" y="3050533"/>
            <a:ext cx="2414475" cy="3096344"/>
          </a:xfrm>
          <a:prstGeom prst="rect">
            <a:avLst/>
          </a:prstGeom>
        </p:spPr>
      </p:pic>
      <p:pic>
        <p:nvPicPr>
          <p:cNvPr id="6" name="圖片 5" descr="C:\Users\helen.yan\Documents\Annual Report\2013-14 Annual Report\C SJS Kennedy Road Redevlopment Project\JC SSB Photos\Rehab\BZ2U4798_edited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726" y="1437794"/>
            <a:ext cx="2394258" cy="15341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4835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type="body" sz="quarter" idx="10"/>
          </p:nvPr>
        </p:nvSpPr>
        <p:spPr>
          <a:xfrm>
            <a:off x="602901" y="2436872"/>
            <a:ext cx="12192000" cy="768085"/>
          </a:xfrm>
        </p:spPr>
        <p:txBody>
          <a:bodyPr/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altLang="zh-HK" sz="2600" dirty="0">
                <a:latin typeface="Arial" panose="020B0604020202020204" pitchFamily="34" charset="0"/>
              </a:rPr>
              <a:t>People’s Food Bank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眾膳坊食物銀行</a:t>
            </a:r>
            <a:endParaRPr lang="en-US" altLang="zh-HK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altLang="zh-HK" sz="2600" dirty="0">
                <a:latin typeface="Arial" panose="020B0604020202020204" pitchFamily="34" charset="0"/>
              </a:rPr>
              <a:t>Philanthropic Community Pharmacy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惠澤社區藥房</a:t>
            </a:r>
            <a:endParaRPr lang="en-US" altLang="zh-HK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altLang="zh-HK" sz="2600" dirty="0">
                <a:latin typeface="Arial" panose="020B0604020202020204" pitchFamily="34" charset="0"/>
              </a:rPr>
              <a:t>‘</a:t>
            </a:r>
            <a:r>
              <a:rPr lang="en-US" altLang="zh-HK" sz="2600" dirty="0" err="1">
                <a:latin typeface="Arial" panose="020B0604020202020204" pitchFamily="34" charset="0"/>
              </a:rPr>
              <a:t>Cheering@Home</a:t>
            </a:r>
            <a:r>
              <a:rPr lang="en-US" altLang="zh-HK" sz="2600" dirty="0">
                <a:latin typeface="Arial" panose="020B0604020202020204" pitchFamily="34" charset="0"/>
              </a:rPr>
              <a:t>’ Collaborative Community End-of-life Care Project</a:t>
            </a:r>
          </a:p>
          <a:p>
            <a:pPr algn="l"/>
            <a:r>
              <a:rPr lang="en-US" altLang="zh-TW" sz="2600" dirty="0">
                <a:latin typeface="Arial" panose="020B0604020202020204" pitchFamily="34" charset="0"/>
              </a:rPr>
              <a:t>      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「安 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‧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好」居家寧養服務</a:t>
            </a:r>
            <a:endParaRPr lang="en-US" altLang="zh-HK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altLang="zh-HK" sz="2600" dirty="0">
                <a:latin typeface="Arial" panose="020B0604020202020204" pitchFamily="34" charset="0"/>
              </a:rPr>
              <a:t>FOOD-CO Resources Matching Platform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食物援助旗艦項目</a:t>
            </a:r>
            <a:endParaRPr lang="en-US" altLang="zh-HK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zh-HK" altLang="en-US" sz="2600" dirty="0">
              <a:latin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-187383"/>
            <a:ext cx="12192000" cy="1272605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支援匱乏社群服務</a:t>
            </a:r>
            <a:endParaRPr lang="zh-HK" altLang="en-US" b="1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pic>
        <p:nvPicPr>
          <p:cNvPr id="2050" name="Picture 2" descr="C:\Users\helen.yan\Documents\Annual Report\2014-15 Annual Report\D1. Service Reports\Photos Service Report 06 SD\配藥員上門為病患者檢視藥物，指導正確的藥物管理知識。Dispenser provides in-home drug reviewing service for the frail elderly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381" y="3862102"/>
            <a:ext cx="3803351" cy="213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elen.yan\Documents\Annual Report\2014-15 Annual Report\D1. Service Reports\Photos Service Report 07 CHA\P85 Photo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90" y="3862103"/>
            <a:ext cx="2867130" cy="215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751"/>
          <a:stretch/>
        </p:blipFill>
        <p:spPr>
          <a:xfrm>
            <a:off x="1042403" y="3862104"/>
            <a:ext cx="4114126" cy="21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4453"/>
      </p:ext>
    </p:extLst>
  </p:cSld>
  <p:clrMapOvr>
    <a:masterClrMapping/>
  </p:clrMapOvr>
</p:sld>
</file>

<file path=ppt/theme/theme1.xml><?xml version="1.0" encoding="utf-8"?>
<a:theme xmlns:a="http://schemas.openxmlformats.org/drawingml/2006/main" name="回顧">
  <a:themeElements>
    <a:clrScheme name="黃色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2744</TotalTime>
  <Words>493</Words>
  <Application>Microsoft Office PowerPoint</Application>
  <PresentationFormat>寬螢幕</PresentationFormat>
  <Paragraphs>84</Paragraphs>
  <Slides>11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20" baseType="lpstr">
      <vt:lpstr>맑은 고딕</vt:lpstr>
      <vt:lpstr>新細明體</vt:lpstr>
      <vt:lpstr>標楷體</vt:lpstr>
      <vt:lpstr>Arial</vt:lpstr>
      <vt:lpstr>Berlin Sans FB Demi</vt:lpstr>
      <vt:lpstr>Calibri</vt:lpstr>
      <vt:lpstr>Calibri Light</vt:lpstr>
      <vt:lpstr>Wingdings</vt:lpstr>
      <vt:lpstr>回顧</vt:lpstr>
      <vt:lpstr>PowerPoint 簡報</vt:lpstr>
      <vt:lpstr>PowerPoint 簡報</vt:lpstr>
      <vt:lpstr>PowerPoint 簡報</vt:lpstr>
      <vt:lpstr>PowerPoint 簡報</vt:lpstr>
      <vt:lpstr>兒童服務</vt:lpstr>
      <vt:lpstr>青年服務</vt:lpstr>
      <vt:lpstr>持續照顧服務</vt:lpstr>
      <vt:lpstr>復康服務</vt:lpstr>
      <vt:lpstr>支援匱乏社群服務</vt:lpstr>
      <vt:lpstr>其他項目及社會企業</vt:lpstr>
      <vt:lpstr>Thank you!  Let’s join together to achieve  the ultimate goal of creating both social value and corporate value !   歡迎加入聖雅各福群會 共同建立融合、和諧的社會  </vt:lpstr>
    </vt:vector>
  </TitlesOfParts>
  <Company>St. James' Settlement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YIP YIM YUK, Ling</dc:creator>
  <cp:lastModifiedBy>LAU MIU CHUN, Kari</cp:lastModifiedBy>
  <cp:revision>316</cp:revision>
  <cp:lastPrinted>2018-06-04T11:12:13Z</cp:lastPrinted>
  <dcterms:created xsi:type="dcterms:W3CDTF">2016-10-12T10:28:17Z</dcterms:created>
  <dcterms:modified xsi:type="dcterms:W3CDTF">2022-08-19T06:35:32Z</dcterms:modified>
</cp:coreProperties>
</file>